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7099300" cy="102346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D8D84-C6BF-4AF7-9078-4FBB96D38EC7}" type="datetimeFigureOut">
              <a:rPr lang="es-ES" smtClean="0"/>
              <a:t>11/03/2024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FB84E-65EA-441D-AECC-E07D12E3B9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999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618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4681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8907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0278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499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7759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5449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8977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3621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9382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324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3084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mailto:biblioteca@iqs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://biblioteca.iqs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24742" y="1385887"/>
            <a:ext cx="4378036" cy="2310938"/>
          </a:xfrm>
        </p:spPr>
        <p:txBody>
          <a:bodyPr>
            <a:normAutofit fontScale="90000"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 tu perfil investigador ORCID</a:t>
            </a:r>
            <a:endParaRPr lang="ca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038" y="1385887"/>
            <a:ext cx="5122064" cy="183113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416" y="3428047"/>
            <a:ext cx="3067050" cy="2562225"/>
          </a:xfrm>
          <a:prstGeom prst="rect">
            <a:avLst/>
          </a:prstGeom>
        </p:spPr>
      </p:pic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BCF47F0F-7CDE-7C16-6DD9-5A2E69986B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10" y="272537"/>
            <a:ext cx="830292" cy="635829"/>
          </a:xfrm>
          <a:prstGeom prst="rect">
            <a:avLst/>
          </a:prstGeom>
        </p:spPr>
      </p:pic>
      <p:pic>
        <p:nvPicPr>
          <p:cNvPr id="10" name="Imagen 9" descr="Un dibujo con letras&#10;&#10;Descripción generada automáticamente con confianza baja">
            <a:extLst>
              <a:ext uri="{FF2B5EF4-FFF2-40B4-BE49-F238E27FC236}">
                <a16:creationId xmlns:a16="http://schemas.microsoft.com/office/drawing/2014/main" id="{FCA5D78E-D3A4-9AFE-A5CD-C29897ED3E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02" y="350709"/>
            <a:ext cx="530860" cy="4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6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86796" cy="1002881"/>
          </a:xfrm>
        </p:spPr>
        <p:txBody>
          <a:bodyPr/>
          <a:lstStyle/>
          <a:p>
            <a:r>
              <a:rPr lang="es-ES" b="1" dirty="0"/>
              <a:t>ORCID: perfil investigador </a:t>
            </a:r>
            <a:endParaRPr lang="ca-ES" b="1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99" y="2115986"/>
            <a:ext cx="2714833" cy="3980533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2673" y="5637111"/>
            <a:ext cx="1285875" cy="50482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683" y="1759124"/>
            <a:ext cx="3045575" cy="438281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013577" y="2789402"/>
            <a:ext cx="1810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Indica tu nombre y apellido</a:t>
            </a:r>
            <a:endParaRPr lang="ca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4013577" y="3787854"/>
            <a:ext cx="1898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Indica tu correo </a:t>
            </a:r>
            <a:r>
              <a:rPr lang="es-ES" i="1" dirty="0"/>
              <a:t>@iqs.url.edu </a:t>
            </a:r>
            <a:r>
              <a:rPr lang="es-ES" dirty="0"/>
              <a:t>como el principal</a:t>
            </a:r>
            <a:endParaRPr lang="ca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4013577" y="4788809"/>
            <a:ext cx="2197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Escribe tu contraseña</a:t>
            </a:r>
            <a:r>
              <a:rPr lang="es-ES" sz="1400" dirty="0"/>
              <a:t> (a partir de 8 caracteres, con al menos una letra o símbolo y un número)</a:t>
            </a:r>
            <a:endParaRPr lang="ca-ES" sz="1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844947" y="1670973"/>
            <a:ext cx="1214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Selecciona Regístrese </a:t>
            </a:r>
          </a:p>
        </p:txBody>
      </p:sp>
      <p:cxnSp>
        <p:nvCxnSpPr>
          <p:cNvPr id="14" name="Conector recto de flecha 13"/>
          <p:cNvCxnSpPr/>
          <p:nvPr/>
        </p:nvCxnSpPr>
        <p:spPr>
          <a:xfrm flipH="1">
            <a:off x="3781598" y="2992582"/>
            <a:ext cx="23197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H="1">
            <a:off x="3781598" y="3969691"/>
            <a:ext cx="23197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H="1">
            <a:off x="3816538" y="4986615"/>
            <a:ext cx="23197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9630314" y="2657428"/>
            <a:ext cx="18745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Selecciona qué opción de la configuración de privacidad deseas</a:t>
            </a:r>
            <a:endParaRPr lang="ca-ES" dirty="0"/>
          </a:p>
        </p:txBody>
      </p:sp>
      <p:sp>
        <p:nvSpPr>
          <p:cNvPr id="18" name="CuadroTexto 17"/>
          <p:cNvSpPr txBox="1"/>
          <p:nvPr/>
        </p:nvSpPr>
        <p:spPr>
          <a:xfrm>
            <a:off x="9952673" y="4524950"/>
            <a:ext cx="145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Acepta las condiciones y Regístrate</a:t>
            </a:r>
            <a:endParaRPr lang="ca-ES" dirty="0"/>
          </a:p>
        </p:txBody>
      </p:sp>
      <p:cxnSp>
        <p:nvCxnSpPr>
          <p:cNvPr id="19" name="Conector recto de flecha 18"/>
          <p:cNvCxnSpPr/>
          <p:nvPr/>
        </p:nvCxnSpPr>
        <p:spPr>
          <a:xfrm flipH="1">
            <a:off x="9327268" y="2854036"/>
            <a:ext cx="23197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 flipH="1">
            <a:off x="10606261" y="5372460"/>
            <a:ext cx="1" cy="3404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 flipH="1">
            <a:off x="9327268" y="4956169"/>
            <a:ext cx="601158" cy="7567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n 3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" r="41803"/>
          <a:stretch/>
        </p:blipFill>
        <p:spPr>
          <a:xfrm>
            <a:off x="1221299" y="1407861"/>
            <a:ext cx="3372812" cy="708125"/>
          </a:xfrm>
          <a:prstGeom prst="rect">
            <a:avLst/>
          </a:prstGeom>
        </p:spPr>
      </p:pic>
      <p:sp>
        <p:nvSpPr>
          <p:cNvPr id="34" name="Rectángulo 33"/>
          <p:cNvSpPr/>
          <p:nvPr/>
        </p:nvSpPr>
        <p:spPr>
          <a:xfrm>
            <a:off x="3080662" y="1720127"/>
            <a:ext cx="1494592" cy="2501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cxnSp>
        <p:nvCxnSpPr>
          <p:cNvPr id="36" name="Conector recto de flecha 35"/>
          <p:cNvCxnSpPr/>
          <p:nvPr/>
        </p:nvCxnSpPr>
        <p:spPr>
          <a:xfrm flipH="1">
            <a:off x="4594111" y="1845205"/>
            <a:ext cx="23197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n 12" descr="Logotipo&#10;&#10;Descripción generada automáticamente">
            <a:extLst>
              <a:ext uri="{FF2B5EF4-FFF2-40B4-BE49-F238E27FC236}">
                <a16:creationId xmlns:a16="http://schemas.microsoft.com/office/drawing/2014/main" id="{9192A55B-564F-DB04-5768-446D93179C2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10" y="272537"/>
            <a:ext cx="830292" cy="635829"/>
          </a:xfrm>
          <a:prstGeom prst="rect">
            <a:avLst/>
          </a:prstGeom>
        </p:spPr>
      </p:pic>
      <p:pic>
        <p:nvPicPr>
          <p:cNvPr id="21" name="Imagen 20" descr="Un dibujo con letras&#10;&#10;Descripción generada automáticamente con confianza baja">
            <a:extLst>
              <a:ext uri="{FF2B5EF4-FFF2-40B4-BE49-F238E27FC236}">
                <a16:creationId xmlns:a16="http://schemas.microsoft.com/office/drawing/2014/main" id="{062BB9E5-01BB-D2D6-96C4-4B157244D0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02" y="350709"/>
            <a:ext cx="530860" cy="4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96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86796" cy="1002881"/>
          </a:xfrm>
        </p:spPr>
        <p:txBody>
          <a:bodyPr/>
          <a:lstStyle/>
          <a:p>
            <a:r>
              <a:rPr lang="es-ES" b="1" dirty="0"/>
              <a:t>ORCID: perfil investigador </a:t>
            </a:r>
            <a:endParaRPr lang="ca-ES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t="1132"/>
          <a:stretch/>
        </p:blipFill>
        <p:spPr>
          <a:xfrm>
            <a:off x="2727827" y="2187274"/>
            <a:ext cx="7596579" cy="358080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662545" y="1368006"/>
            <a:ext cx="7348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Recibirás en tu cuenta de correo @iqs.url.edu un mensaje para verificar tu cuenta. Una vez hecho, podrás agregar información en tu perfil</a:t>
            </a:r>
            <a:endParaRPr lang="ca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96883" y="2017689"/>
            <a:ext cx="1809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Este es tu código ORCID</a:t>
            </a:r>
            <a:endParaRPr lang="ca-ES" dirty="0"/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2284787" y="2360815"/>
            <a:ext cx="443039" cy="2327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10324407" y="2182869"/>
            <a:ext cx="15877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Aquí puedes añadir tu información sobre tus empleos, educación, distinciones, miembro de alguna asociación, financiamiento u obras</a:t>
            </a:r>
            <a:endParaRPr lang="ca-ES" dirty="0"/>
          </a:p>
        </p:txBody>
      </p:sp>
      <p:cxnSp>
        <p:nvCxnSpPr>
          <p:cNvPr id="20" name="Conector recto de flecha 19"/>
          <p:cNvCxnSpPr/>
          <p:nvPr/>
        </p:nvCxnSpPr>
        <p:spPr>
          <a:xfrm flipH="1" flipV="1">
            <a:off x="9342293" y="2390320"/>
            <a:ext cx="982115" cy="2032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H="1" flipV="1">
            <a:off x="9342293" y="3186373"/>
            <a:ext cx="982113" cy="1054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 flipH="1" flipV="1">
            <a:off x="9148633" y="5458516"/>
            <a:ext cx="1175774" cy="1193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10324407" y="2283315"/>
            <a:ext cx="0" cy="34452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 flipH="1" flipV="1">
            <a:off x="9148633" y="4889288"/>
            <a:ext cx="1175774" cy="1193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5" r="15962" b="16364"/>
          <a:stretch/>
        </p:blipFill>
        <p:spPr>
          <a:xfrm>
            <a:off x="1080025" y="1427432"/>
            <a:ext cx="582520" cy="527479"/>
          </a:xfrm>
          <a:prstGeom prst="rect">
            <a:avLst/>
          </a:prstGeom>
        </p:spPr>
      </p:pic>
      <p:sp>
        <p:nvSpPr>
          <p:cNvPr id="30" name="CuadroTexto 29"/>
          <p:cNvSpPr txBox="1"/>
          <p:nvPr/>
        </p:nvSpPr>
        <p:spPr>
          <a:xfrm>
            <a:off x="696885" y="3948546"/>
            <a:ext cx="1587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Puedes indicar variaciones de tu nombre</a:t>
            </a:r>
            <a:endParaRPr lang="ca-ES" sz="1600" dirty="0"/>
          </a:p>
        </p:txBody>
      </p:sp>
      <p:cxnSp>
        <p:nvCxnSpPr>
          <p:cNvPr id="31" name="Conector recto de flecha 30"/>
          <p:cNvCxnSpPr/>
          <p:nvPr/>
        </p:nvCxnSpPr>
        <p:spPr>
          <a:xfrm flipV="1">
            <a:off x="2177935" y="4234249"/>
            <a:ext cx="474649" cy="163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 flipH="1" flipV="1">
            <a:off x="9235439" y="3642666"/>
            <a:ext cx="1088969" cy="2483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 flipH="1" flipV="1">
            <a:off x="9235439" y="4340935"/>
            <a:ext cx="1088967" cy="3037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803979" y="2767112"/>
            <a:ext cx="1675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Puedes ver la versión pública de tu perfil</a:t>
            </a:r>
            <a:endParaRPr lang="ca-ES" dirty="0"/>
          </a:p>
        </p:txBody>
      </p:sp>
      <p:cxnSp>
        <p:nvCxnSpPr>
          <p:cNvPr id="23" name="Conector recto de flecha 22"/>
          <p:cNvCxnSpPr/>
          <p:nvPr/>
        </p:nvCxnSpPr>
        <p:spPr>
          <a:xfrm flipV="1">
            <a:off x="2231361" y="2842054"/>
            <a:ext cx="496465" cy="1746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F77D2315-7C1D-D55F-37AE-0843110E36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10" y="272537"/>
            <a:ext cx="830292" cy="635829"/>
          </a:xfrm>
          <a:prstGeom prst="rect">
            <a:avLst/>
          </a:prstGeom>
        </p:spPr>
      </p:pic>
      <p:pic>
        <p:nvPicPr>
          <p:cNvPr id="3" name="Imagen 2" descr="Un dibujo con letras&#10;&#10;Descripción generada automáticamente con confianza baja">
            <a:extLst>
              <a:ext uri="{FF2B5EF4-FFF2-40B4-BE49-F238E27FC236}">
                <a16:creationId xmlns:a16="http://schemas.microsoft.com/office/drawing/2014/main" id="{9AC95435-65F7-6558-1A09-D519ED6D0A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02" y="350709"/>
            <a:ext cx="530860" cy="4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410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8336" y="1302851"/>
            <a:ext cx="1994050" cy="2500003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86796" cy="1002881"/>
          </a:xfrm>
        </p:spPr>
        <p:txBody>
          <a:bodyPr/>
          <a:lstStyle/>
          <a:p>
            <a:r>
              <a:rPr lang="es-ES" b="1" dirty="0"/>
              <a:t>ORCID: perfil investigador </a:t>
            </a:r>
            <a:endParaRPr lang="ca-ES" b="1" dirty="0"/>
          </a:p>
        </p:txBody>
      </p:sp>
      <p:cxnSp>
        <p:nvCxnSpPr>
          <p:cNvPr id="20" name="Conector recto de flecha 19"/>
          <p:cNvCxnSpPr/>
          <p:nvPr/>
        </p:nvCxnSpPr>
        <p:spPr>
          <a:xfrm flipV="1">
            <a:off x="4712043" y="2280993"/>
            <a:ext cx="776293" cy="4292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742" y="4083474"/>
            <a:ext cx="4697447" cy="1084026"/>
          </a:xfrm>
          <a:prstGeom prst="rect">
            <a:avLst/>
          </a:prstGeom>
        </p:spPr>
      </p:pic>
      <p:cxnSp>
        <p:nvCxnSpPr>
          <p:cNvPr id="24" name="Conector recto de flecha 23"/>
          <p:cNvCxnSpPr/>
          <p:nvPr/>
        </p:nvCxnSpPr>
        <p:spPr>
          <a:xfrm flipH="1">
            <a:off x="8938055" y="4676301"/>
            <a:ext cx="1053926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>
            <a:off x="3892652" y="4442851"/>
            <a:ext cx="967672" cy="4669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 flipH="1" flipV="1">
            <a:off x="8303741" y="4185103"/>
            <a:ext cx="1688240" cy="1408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838200" y="1467609"/>
            <a:ext cx="42012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 agregar vuestra profesión: </a:t>
            </a:r>
          </a:p>
          <a:p>
            <a:r>
              <a:rPr lang="es-ES" dirty="0"/>
              <a:t>en el primer campo </a:t>
            </a:r>
            <a:r>
              <a:rPr lang="es-ES" i="1" dirty="0" err="1"/>
              <a:t>Organization</a:t>
            </a:r>
            <a:r>
              <a:rPr lang="es-ES" dirty="0"/>
              <a:t>, deberás escribir un nombre y te aparecerá un desplegable, te recomendamos que uses la forma “</a:t>
            </a:r>
            <a:r>
              <a:rPr lang="es-ES" dirty="0" err="1"/>
              <a:t>Universitat</a:t>
            </a:r>
            <a:r>
              <a:rPr lang="es-ES" dirty="0"/>
              <a:t> Ramon Llull”.</a:t>
            </a:r>
            <a:endParaRPr lang="ca-ES" dirty="0"/>
          </a:p>
        </p:txBody>
      </p:sp>
      <p:sp>
        <p:nvSpPr>
          <p:cNvPr id="32" name="CuadroTexto 31"/>
          <p:cNvSpPr txBox="1"/>
          <p:nvPr/>
        </p:nvSpPr>
        <p:spPr>
          <a:xfrm>
            <a:off x="838200" y="3769406"/>
            <a:ext cx="3181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Una vez indicada la organización, puedes indicar en </a:t>
            </a:r>
            <a:r>
              <a:rPr lang="es-ES" i="1" dirty="0" err="1"/>
              <a:t>Display</a:t>
            </a:r>
            <a:r>
              <a:rPr lang="es-ES" i="1" dirty="0"/>
              <a:t> </a:t>
            </a:r>
            <a:r>
              <a:rPr lang="es-ES" i="1" dirty="0" err="1"/>
              <a:t>Organization</a:t>
            </a:r>
            <a:r>
              <a:rPr lang="es-ES" dirty="0"/>
              <a:t>: </a:t>
            </a:r>
          </a:p>
          <a:p>
            <a:r>
              <a:rPr lang="es-ES" dirty="0"/>
              <a:t>IQS School of Management / Engineering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9991981" y="3616853"/>
            <a:ext cx="1913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También puedes indicar tu departamento y tu titularidad</a:t>
            </a:r>
          </a:p>
        </p:txBody>
      </p:sp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F4807F2E-22D2-E80A-CE28-AC3F828143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10" y="272537"/>
            <a:ext cx="830292" cy="635829"/>
          </a:xfrm>
          <a:prstGeom prst="rect">
            <a:avLst/>
          </a:prstGeom>
        </p:spPr>
      </p:pic>
      <p:pic>
        <p:nvPicPr>
          <p:cNvPr id="3" name="Imagen 2" descr="Un dibujo con letras&#10;&#10;Descripción generada automáticamente con confianza baja">
            <a:extLst>
              <a:ext uri="{FF2B5EF4-FFF2-40B4-BE49-F238E27FC236}">
                <a16:creationId xmlns:a16="http://schemas.microsoft.com/office/drawing/2014/main" id="{AE7E8A07-AB22-1CE5-EAFD-EEB56FD636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02" y="350709"/>
            <a:ext cx="530860" cy="4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36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38200" y="365125"/>
            <a:ext cx="5886796" cy="100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/>
              <a:t>ORCID: perfil investigador </a:t>
            </a:r>
            <a:endParaRPr lang="ca-ES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692" y="2014337"/>
            <a:ext cx="1428750" cy="21145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054443" y="1368006"/>
            <a:ext cx="98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Para </a:t>
            </a:r>
            <a:r>
              <a:rPr lang="ca-ES" dirty="0" err="1"/>
              <a:t>añadir</a:t>
            </a:r>
            <a:r>
              <a:rPr lang="ca-ES" dirty="0"/>
              <a:t> tus </a:t>
            </a:r>
            <a:r>
              <a:rPr lang="ca-ES" dirty="0" err="1"/>
              <a:t>publicaciones</a:t>
            </a:r>
            <a:r>
              <a:rPr lang="ca-ES" dirty="0"/>
              <a:t>, </a:t>
            </a:r>
            <a:r>
              <a:rPr lang="ca-ES" dirty="0" err="1"/>
              <a:t>dispones</a:t>
            </a:r>
            <a:r>
              <a:rPr lang="ca-ES" dirty="0"/>
              <a:t> de </a:t>
            </a:r>
            <a:r>
              <a:rPr lang="ca-ES" dirty="0" err="1"/>
              <a:t>varias</a:t>
            </a:r>
            <a:r>
              <a:rPr lang="ca-ES" dirty="0"/>
              <a:t> </a:t>
            </a:r>
            <a:r>
              <a:rPr lang="ca-ES" dirty="0" err="1"/>
              <a:t>posibilidades</a:t>
            </a:r>
            <a:r>
              <a:rPr lang="ca-ES" dirty="0"/>
              <a:t>. Las </a:t>
            </a:r>
            <a:r>
              <a:rPr lang="ca-ES" dirty="0" err="1"/>
              <a:t>más</a:t>
            </a:r>
            <a:r>
              <a:rPr lang="ca-ES" dirty="0"/>
              <a:t> </a:t>
            </a:r>
            <a:r>
              <a:rPr lang="ca-ES" dirty="0" err="1"/>
              <a:t>sencillas</a:t>
            </a:r>
            <a:r>
              <a:rPr lang="ca-ES" dirty="0"/>
              <a:t> son </a:t>
            </a:r>
            <a:r>
              <a:rPr lang="ca-ES" dirty="0" err="1"/>
              <a:t>indicando</a:t>
            </a:r>
            <a:r>
              <a:rPr lang="ca-ES" dirty="0"/>
              <a:t> el </a:t>
            </a:r>
            <a:r>
              <a:rPr lang="ca-ES" dirty="0" err="1"/>
              <a:t>Arxiv</a:t>
            </a:r>
            <a:r>
              <a:rPr lang="ca-ES" dirty="0"/>
              <a:t> ID, el DOI o el </a:t>
            </a:r>
            <a:r>
              <a:rPr lang="ca-ES" dirty="0" err="1"/>
              <a:t>PubMed</a:t>
            </a:r>
            <a:r>
              <a:rPr lang="ca-ES" dirty="0"/>
              <a:t> ID de la </a:t>
            </a:r>
            <a:r>
              <a:rPr lang="ca-ES" dirty="0" err="1"/>
              <a:t>publicación</a:t>
            </a:r>
            <a:r>
              <a:rPr lang="ca-ES" dirty="0"/>
              <a:t>:</a:t>
            </a:r>
          </a:p>
        </p:txBody>
      </p:sp>
      <p:cxnSp>
        <p:nvCxnSpPr>
          <p:cNvPr id="16" name="Conector recto de flecha 15"/>
          <p:cNvCxnSpPr/>
          <p:nvPr/>
        </p:nvCxnSpPr>
        <p:spPr>
          <a:xfrm flipV="1">
            <a:off x="2424884" y="2438070"/>
            <a:ext cx="779635" cy="9288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3204519" y="2192612"/>
            <a:ext cx="8040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err="1"/>
              <a:t>Además</a:t>
            </a:r>
            <a:r>
              <a:rPr lang="ca-ES" dirty="0"/>
              <a:t>, </a:t>
            </a:r>
            <a:r>
              <a:rPr lang="ca-ES" dirty="0" err="1"/>
              <a:t>puedes</a:t>
            </a:r>
            <a:r>
              <a:rPr lang="ca-ES" dirty="0"/>
              <a:t> buscar tus </a:t>
            </a:r>
            <a:r>
              <a:rPr lang="ca-ES" dirty="0" err="1"/>
              <a:t>publicaciones</a:t>
            </a:r>
            <a:r>
              <a:rPr lang="ca-ES" dirty="0"/>
              <a:t> en </a:t>
            </a:r>
            <a:r>
              <a:rPr lang="ca-ES" dirty="0" err="1"/>
              <a:t>diversas</a:t>
            </a:r>
            <a:r>
              <a:rPr lang="ca-ES" dirty="0"/>
              <a:t> bases de </a:t>
            </a:r>
            <a:r>
              <a:rPr lang="ca-ES" dirty="0" err="1"/>
              <a:t>datos</a:t>
            </a:r>
            <a:r>
              <a:rPr lang="ca-ES" dirty="0"/>
              <a:t> como </a:t>
            </a:r>
            <a:r>
              <a:rPr lang="ca-ES" dirty="0" err="1"/>
              <a:t>ResearcherID</a:t>
            </a:r>
            <a:r>
              <a:rPr lang="ca-ES" dirty="0"/>
              <a:t> (</a:t>
            </a:r>
            <a:r>
              <a:rPr lang="ca-ES" dirty="0" err="1"/>
              <a:t>Publons</a:t>
            </a:r>
            <a:r>
              <a:rPr lang="ca-ES" dirty="0"/>
              <a:t>), </a:t>
            </a:r>
            <a:r>
              <a:rPr lang="ca-ES" dirty="0" err="1"/>
              <a:t>Scopus</a:t>
            </a:r>
            <a:r>
              <a:rPr lang="ca-ES" dirty="0"/>
              <a:t>, BASE, </a:t>
            </a:r>
            <a:r>
              <a:rPr lang="ca-ES" dirty="0" err="1"/>
              <a:t>CrossRef</a:t>
            </a:r>
            <a:r>
              <a:rPr lang="ca-ES" dirty="0"/>
              <a:t>, </a:t>
            </a:r>
            <a:r>
              <a:rPr lang="ca-ES" dirty="0" err="1"/>
              <a:t>DataCite</a:t>
            </a:r>
            <a:r>
              <a:rPr lang="ca-ES" dirty="0"/>
              <a:t>, etc., de forma que </a:t>
            </a:r>
            <a:r>
              <a:rPr lang="ca-ES" dirty="0" err="1"/>
              <a:t>buscarás</a:t>
            </a:r>
            <a:r>
              <a:rPr lang="ca-ES" dirty="0"/>
              <a:t> en la </a:t>
            </a:r>
            <a:r>
              <a:rPr lang="ca-ES" dirty="0" err="1"/>
              <a:t>propia</a:t>
            </a:r>
            <a:r>
              <a:rPr lang="ca-ES" dirty="0"/>
              <a:t> BBDD: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0843" y="3724084"/>
            <a:ext cx="2724665" cy="2076458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4"/>
          <a:srcRect r="1295" b="8043"/>
          <a:stretch/>
        </p:blipFill>
        <p:spPr>
          <a:xfrm>
            <a:off x="3450979" y="3115942"/>
            <a:ext cx="3237310" cy="2684600"/>
          </a:xfrm>
          <a:prstGeom prst="rect">
            <a:avLst/>
          </a:prstGeom>
        </p:spPr>
      </p:pic>
      <p:cxnSp>
        <p:nvCxnSpPr>
          <p:cNvPr id="12" name="Conector recto de flecha 11"/>
          <p:cNvCxnSpPr/>
          <p:nvPr/>
        </p:nvCxnSpPr>
        <p:spPr>
          <a:xfrm flipV="1">
            <a:off x="6549081" y="3847071"/>
            <a:ext cx="661762" cy="15324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H="1" flipV="1">
            <a:off x="9638945" y="5355185"/>
            <a:ext cx="321276" cy="80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9960221" y="4613288"/>
            <a:ext cx="1367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err="1"/>
              <a:t>Deberás</a:t>
            </a:r>
            <a:r>
              <a:rPr lang="ca-ES" dirty="0"/>
              <a:t> </a:t>
            </a:r>
            <a:r>
              <a:rPr lang="ca-ES" dirty="0" err="1"/>
              <a:t>autorizar</a:t>
            </a:r>
            <a:r>
              <a:rPr lang="ca-ES" dirty="0"/>
              <a:t> el </a:t>
            </a:r>
            <a:r>
              <a:rPr lang="ca-ES" dirty="0" err="1"/>
              <a:t>acceso</a:t>
            </a:r>
            <a:r>
              <a:rPr lang="ca-ES" dirty="0"/>
              <a:t> a ella</a:t>
            </a:r>
          </a:p>
        </p:txBody>
      </p:sp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763DDD23-61FB-750E-0DE9-4D36A82048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10" y="272537"/>
            <a:ext cx="830292" cy="635829"/>
          </a:xfrm>
          <a:prstGeom prst="rect">
            <a:avLst/>
          </a:prstGeom>
        </p:spPr>
      </p:pic>
      <p:pic>
        <p:nvPicPr>
          <p:cNvPr id="3" name="Imagen 2" descr="Un dibujo con letras&#10;&#10;Descripción generada automáticamente con confianza baja">
            <a:extLst>
              <a:ext uri="{FF2B5EF4-FFF2-40B4-BE49-F238E27FC236}">
                <a16:creationId xmlns:a16="http://schemas.microsoft.com/office/drawing/2014/main" id="{B336AB1E-0472-CAAB-F22A-F8053BB2BAC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02" y="350709"/>
            <a:ext cx="530860" cy="4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44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38200" y="365125"/>
            <a:ext cx="5886796" cy="100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/>
              <a:t>ORCID: perfil investigador </a:t>
            </a:r>
            <a:endParaRPr lang="ca-ES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892" y="1977275"/>
            <a:ext cx="1428750" cy="21145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054443" y="1368006"/>
            <a:ext cx="98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Para </a:t>
            </a:r>
            <a:r>
              <a:rPr lang="ca-ES" dirty="0" err="1"/>
              <a:t>añadir</a:t>
            </a:r>
            <a:r>
              <a:rPr lang="ca-ES" dirty="0"/>
              <a:t> tus </a:t>
            </a:r>
            <a:r>
              <a:rPr lang="ca-ES" dirty="0" err="1"/>
              <a:t>publicaciones</a:t>
            </a:r>
            <a:r>
              <a:rPr lang="ca-ES" dirty="0"/>
              <a:t>, </a:t>
            </a:r>
            <a:r>
              <a:rPr lang="ca-ES" dirty="0" err="1"/>
              <a:t>dispones</a:t>
            </a:r>
            <a:r>
              <a:rPr lang="ca-ES" dirty="0"/>
              <a:t> de </a:t>
            </a:r>
            <a:r>
              <a:rPr lang="ca-ES" dirty="0" err="1"/>
              <a:t>varias</a:t>
            </a:r>
            <a:r>
              <a:rPr lang="ca-ES" dirty="0"/>
              <a:t> </a:t>
            </a:r>
            <a:r>
              <a:rPr lang="ca-ES" dirty="0" err="1"/>
              <a:t>posibilidades</a:t>
            </a:r>
            <a:r>
              <a:rPr lang="ca-ES" dirty="0"/>
              <a:t>:</a:t>
            </a:r>
          </a:p>
        </p:txBody>
      </p:sp>
      <p:cxnSp>
        <p:nvCxnSpPr>
          <p:cNvPr id="16" name="Conector recto de flecha 15"/>
          <p:cNvCxnSpPr/>
          <p:nvPr/>
        </p:nvCxnSpPr>
        <p:spPr>
          <a:xfrm flipV="1">
            <a:off x="2710585" y="3498527"/>
            <a:ext cx="566077" cy="8181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3276214" y="2061972"/>
            <a:ext cx="5684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Por </a:t>
            </a:r>
            <a:r>
              <a:rPr lang="ca-ES" dirty="0" err="1"/>
              <a:t>último</a:t>
            </a:r>
            <a:r>
              <a:rPr lang="ca-ES" dirty="0"/>
              <a:t>, </a:t>
            </a:r>
            <a:r>
              <a:rPr lang="ca-ES" dirty="0" err="1"/>
              <a:t>puedes</a:t>
            </a:r>
            <a:r>
              <a:rPr lang="ca-ES" dirty="0"/>
              <a:t> </a:t>
            </a:r>
            <a:r>
              <a:rPr lang="ca-ES" dirty="0" err="1"/>
              <a:t>añadir</a:t>
            </a:r>
            <a:r>
              <a:rPr lang="ca-ES" dirty="0"/>
              <a:t> tus publicacions </a:t>
            </a:r>
            <a:r>
              <a:rPr lang="ca-ES" dirty="0" err="1"/>
              <a:t>manualmente</a:t>
            </a:r>
            <a:r>
              <a:rPr lang="ca-ES" dirty="0"/>
              <a:t>: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63" y="2561944"/>
            <a:ext cx="2222029" cy="291677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9635" y="3383146"/>
            <a:ext cx="2119606" cy="170684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0185" y="2580229"/>
            <a:ext cx="2305307" cy="3753667"/>
          </a:xfrm>
          <a:prstGeom prst="rect">
            <a:avLst/>
          </a:prstGeom>
        </p:spPr>
      </p:pic>
      <p:cxnSp>
        <p:nvCxnSpPr>
          <p:cNvPr id="13" name="Conector recto de flecha 12"/>
          <p:cNvCxnSpPr/>
          <p:nvPr/>
        </p:nvCxnSpPr>
        <p:spPr>
          <a:xfrm flipH="1" flipV="1">
            <a:off x="8666090" y="6216448"/>
            <a:ext cx="1434236" cy="40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1517792" y="4236566"/>
            <a:ext cx="1637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Los 3 </a:t>
            </a:r>
            <a:r>
              <a:rPr lang="ca-ES" dirty="0" err="1"/>
              <a:t>primeros</a:t>
            </a:r>
            <a:r>
              <a:rPr lang="ca-ES" dirty="0"/>
              <a:t> </a:t>
            </a:r>
            <a:r>
              <a:rPr lang="ca-ES" dirty="0" err="1"/>
              <a:t>campos</a:t>
            </a:r>
            <a:r>
              <a:rPr lang="ca-ES" dirty="0"/>
              <a:t> son </a:t>
            </a:r>
            <a:r>
              <a:rPr lang="ca-ES" dirty="0" err="1"/>
              <a:t>obligatorios</a:t>
            </a:r>
            <a:endParaRPr lang="ca-ES" dirty="0"/>
          </a:p>
        </p:txBody>
      </p:sp>
      <p:sp>
        <p:nvSpPr>
          <p:cNvPr id="19" name="CuadroTexto 18"/>
          <p:cNvSpPr txBox="1"/>
          <p:nvPr/>
        </p:nvSpPr>
        <p:spPr>
          <a:xfrm>
            <a:off x="10165492" y="5382442"/>
            <a:ext cx="1637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err="1"/>
              <a:t>Puedes</a:t>
            </a:r>
            <a:r>
              <a:rPr lang="ca-ES" dirty="0"/>
              <a:t> </a:t>
            </a:r>
            <a:r>
              <a:rPr lang="ca-ES" dirty="0" err="1"/>
              <a:t>escoger</a:t>
            </a:r>
            <a:r>
              <a:rPr lang="ca-ES" dirty="0"/>
              <a:t> la </a:t>
            </a:r>
            <a:r>
              <a:rPr lang="ca-ES" dirty="0" err="1"/>
              <a:t>visibilidad</a:t>
            </a:r>
            <a:r>
              <a:rPr lang="ca-ES" dirty="0"/>
              <a:t> de la </a:t>
            </a:r>
            <a:r>
              <a:rPr lang="ca-ES" dirty="0" err="1"/>
              <a:t>publicación</a:t>
            </a:r>
            <a:endParaRPr lang="ca-ES" dirty="0"/>
          </a:p>
        </p:txBody>
      </p:sp>
      <p:cxnSp>
        <p:nvCxnSpPr>
          <p:cNvPr id="20" name="Conector recto de flecha 19"/>
          <p:cNvCxnSpPr/>
          <p:nvPr/>
        </p:nvCxnSpPr>
        <p:spPr>
          <a:xfrm flipV="1">
            <a:off x="2510444" y="2370887"/>
            <a:ext cx="821415" cy="14963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11582647-9EF4-EB51-B3DC-342D3CBD74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10" y="272537"/>
            <a:ext cx="830292" cy="635829"/>
          </a:xfrm>
          <a:prstGeom prst="rect">
            <a:avLst/>
          </a:prstGeom>
        </p:spPr>
      </p:pic>
      <p:pic>
        <p:nvPicPr>
          <p:cNvPr id="10" name="Imagen 9" descr="Un dibujo con letras&#10;&#10;Descripción generada automáticamente con confianza baja">
            <a:extLst>
              <a:ext uri="{FF2B5EF4-FFF2-40B4-BE49-F238E27FC236}">
                <a16:creationId xmlns:a16="http://schemas.microsoft.com/office/drawing/2014/main" id="{D4FF66EA-75B5-591A-BD28-90A476CB247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02" y="350709"/>
            <a:ext cx="530860" cy="4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38200" y="365125"/>
            <a:ext cx="5886796" cy="100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/>
              <a:t>ORCID: perfil investigador </a:t>
            </a:r>
            <a:endParaRPr lang="ca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2224217" y="1394790"/>
            <a:ext cx="686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/>
              <a:t>Si </a:t>
            </a:r>
            <a:r>
              <a:rPr lang="ca-ES" sz="2400" dirty="0" err="1"/>
              <a:t>tienes</a:t>
            </a:r>
            <a:r>
              <a:rPr lang="ca-ES" sz="2400" dirty="0"/>
              <a:t> </a:t>
            </a:r>
            <a:r>
              <a:rPr lang="ca-ES" sz="2400" dirty="0" err="1"/>
              <a:t>cualquier</a:t>
            </a:r>
            <a:r>
              <a:rPr lang="ca-ES" sz="2400" dirty="0"/>
              <a:t> </a:t>
            </a:r>
            <a:r>
              <a:rPr lang="ca-ES" sz="2400" dirty="0" err="1"/>
              <a:t>duda</a:t>
            </a:r>
            <a:r>
              <a:rPr lang="ca-ES" sz="2400" dirty="0"/>
              <a:t>, contacta con Biblioteca: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117934" y="2154720"/>
            <a:ext cx="2702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>
                <a:hlinkClick r:id="rId2"/>
              </a:rPr>
              <a:t>biblioteca@iqs.edu</a:t>
            </a:r>
            <a:r>
              <a:rPr lang="ca-ES" dirty="0"/>
              <a:t> 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4159553" y="3657586"/>
            <a:ext cx="1599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/>
              <a:t>932672005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26" t="33635" r="38344" b="35816"/>
          <a:stretch/>
        </p:blipFill>
        <p:spPr>
          <a:xfrm>
            <a:off x="3580323" y="4333042"/>
            <a:ext cx="423266" cy="757942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0" t="32832" r="68453" b="34240"/>
          <a:stretch/>
        </p:blipFill>
        <p:spPr>
          <a:xfrm>
            <a:off x="3460874" y="3546549"/>
            <a:ext cx="609601" cy="68374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08" r="35461" b="67530"/>
          <a:stretch/>
        </p:blipFill>
        <p:spPr>
          <a:xfrm>
            <a:off x="3452637" y="2056288"/>
            <a:ext cx="626076" cy="674216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2" t="3546" r="3001" b="69265"/>
          <a:stretch/>
        </p:blipFill>
        <p:spPr>
          <a:xfrm>
            <a:off x="3473230" y="2849944"/>
            <a:ext cx="644704" cy="644703"/>
          </a:xfrm>
          <a:prstGeom prst="rect">
            <a:avLst/>
          </a:prstGeom>
        </p:spPr>
      </p:pic>
      <p:sp>
        <p:nvSpPr>
          <p:cNvPr id="28" name="CuadroTexto 27"/>
          <p:cNvSpPr txBox="1"/>
          <p:nvPr/>
        </p:nvSpPr>
        <p:spPr>
          <a:xfrm>
            <a:off x="4117934" y="2906153"/>
            <a:ext cx="336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>
                <a:hlinkClick r:id="rId4"/>
              </a:rPr>
              <a:t>http://biblioteca.iqs.edu</a:t>
            </a:r>
            <a:r>
              <a:rPr lang="ca-ES" dirty="0">
                <a:hlinkClick r:id="rId4"/>
              </a:rPr>
              <a:t> </a:t>
            </a:r>
            <a:endParaRPr lang="ca-ES" dirty="0"/>
          </a:p>
        </p:txBody>
      </p:sp>
      <p:sp>
        <p:nvSpPr>
          <p:cNvPr id="29" name="CuadroTexto 28"/>
          <p:cNvSpPr txBox="1"/>
          <p:nvPr/>
        </p:nvSpPr>
        <p:spPr>
          <a:xfrm>
            <a:off x="4159553" y="4333042"/>
            <a:ext cx="4926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err="1"/>
              <a:t>Edificio</a:t>
            </a:r>
            <a:r>
              <a:rPr lang="ca-ES" sz="2400" dirty="0"/>
              <a:t> School of Engineering (3r piso)</a:t>
            </a:r>
          </a:p>
          <a:p>
            <a:r>
              <a:rPr lang="ca-ES" sz="2400" dirty="0" err="1"/>
              <a:t>Horario</a:t>
            </a:r>
            <a:r>
              <a:rPr lang="ca-ES" sz="2400" dirty="0"/>
              <a:t>: 9-21 </a:t>
            </a:r>
            <a:r>
              <a:rPr lang="ca-ES" sz="2400" dirty="0" err="1"/>
              <a:t>horas</a:t>
            </a:r>
            <a:endParaRPr lang="ca-ES" sz="2400" dirty="0"/>
          </a:p>
        </p:txBody>
      </p:sp>
      <p:sp>
        <p:nvSpPr>
          <p:cNvPr id="30" name="CuadroTexto 29"/>
          <p:cNvSpPr txBox="1"/>
          <p:nvPr/>
        </p:nvSpPr>
        <p:spPr>
          <a:xfrm>
            <a:off x="7232823" y="2906153"/>
            <a:ext cx="416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/>
              <a:t>- </a:t>
            </a:r>
            <a:r>
              <a:rPr lang="ca-ES" sz="2400" dirty="0" err="1"/>
              <a:t>Chatea</a:t>
            </a:r>
            <a:r>
              <a:rPr lang="ca-ES" sz="2400" dirty="0"/>
              <a:t> con </a:t>
            </a:r>
            <a:r>
              <a:rPr lang="ca-ES" sz="2400" dirty="0" err="1"/>
              <a:t>nosotras</a:t>
            </a:r>
            <a:r>
              <a:rPr lang="ca-ES" sz="2400" dirty="0"/>
              <a:t> (9-21h.)</a:t>
            </a:r>
          </a:p>
        </p:txBody>
      </p:sp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D7DE54FF-4F1A-2C3A-575B-927D06AF73A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10" y="272537"/>
            <a:ext cx="830292" cy="635829"/>
          </a:xfrm>
          <a:prstGeom prst="rect">
            <a:avLst/>
          </a:prstGeom>
        </p:spPr>
      </p:pic>
      <p:pic>
        <p:nvPicPr>
          <p:cNvPr id="3" name="Imagen 2" descr="Un dibujo con letras&#10;&#10;Descripción generada automáticamente con confianza baja">
            <a:extLst>
              <a:ext uri="{FF2B5EF4-FFF2-40B4-BE49-F238E27FC236}">
                <a16:creationId xmlns:a16="http://schemas.microsoft.com/office/drawing/2014/main" id="{BBD0423B-DC6F-0909-F879-10BCF865402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02" y="350709"/>
            <a:ext cx="530860" cy="4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379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353</Words>
  <Application>Microsoft Office PowerPoint</Application>
  <PresentationFormat>Panorámica</PresentationFormat>
  <Paragraphs>37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Tema de Office</vt:lpstr>
      <vt:lpstr>Crea tu perfil investigador ORCID</vt:lpstr>
      <vt:lpstr>ORCID: perfil investigador </vt:lpstr>
      <vt:lpstr>ORCID: perfil investigador </vt:lpstr>
      <vt:lpstr>ORCID: perfil investigador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 tu perfil investigador ORCID</dc:title>
  <dc:creator>Borrego Campos, Almudena</dc:creator>
  <cp:lastModifiedBy>Blazquez Gonzalez, Nieves</cp:lastModifiedBy>
  <cp:revision>31</cp:revision>
  <cp:lastPrinted>2019-05-23T18:15:41Z</cp:lastPrinted>
  <dcterms:created xsi:type="dcterms:W3CDTF">2019-05-14T11:13:15Z</dcterms:created>
  <dcterms:modified xsi:type="dcterms:W3CDTF">2024-03-11T10:11:58Z</dcterms:modified>
</cp:coreProperties>
</file>