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12192000" cy="6858000"/>
  <p:notesSz cx="7099300" cy="10234613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37A9-EA3D-46CD-B989-A3C22A996C93}" type="datetimeFigureOut">
              <a:rPr lang="ca-ES" smtClean="0"/>
              <a:t>11/3/2024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1662-7D3F-49F5-833A-FB512ED47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86180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37A9-EA3D-46CD-B989-A3C22A996C93}" type="datetimeFigureOut">
              <a:rPr lang="ca-ES" smtClean="0"/>
              <a:t>11/3/2024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1662-7D3F-49F5-833A-FB512ED47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46815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37A9-EA3D-46CD-B989-A3C22A996C93}" type="datetimeFigureOut">
              <a:rPr lang="ca-ES" smtClean="0"/>
              <a:t>11/3/2024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1662-7D3F-49F5-833A-FB512ED47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8907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37A9-EA3D-46CD-B989-A3C22A996C93}" type="datetimeFigureOut">
              <a:rPr lang="ca-ES" smtClean="0"/>
              <a:t>11/3/2024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1662-7D3F-49F5-833A-FB512ED47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0278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37A9-EA3D-46CD-B989-A3C22A996C93}" type="datetimeFigureOut">
              <a:rPr lang="ca-ES" smtClean="0"/>
              <a:t>11/3/2024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1662-7D3F-49F5-833A-FB512ED47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499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37A9-EA3D-46CD-B989-A3C22A996C93}" type="datetimeFigureOut">
              <a:rPr lang="ca-ES" smtClean="0"/>
              <a:t>11/3/2024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1662-7D3F-49F5-833A-FB512ED47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77591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37A9-EA3D-46CD-B989-A3C22A996C93}" type="datetimeFigureOut">
              <a:rPr lang="ca-ES" smtClean="0"/>
              <a:t>11/3/2024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1662-7D3F-49F5-833A-FB512ED47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5449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37A9-EA3D-46CD-B989-A3C22A996C93}" type="datetimeFigureOut">
              <a:rPr lang="ca-ES" smtClean="0"/>
              <a:t>11/3/2024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1662-7D3F-49F5-833A-FB512ED47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89779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37A9-EA3D-46CD-B989-A3C22A996C93}" type="datetimeFigureOut">
              <a:rPr lang="ca-ES" smtClean="0"/>
              <a:t>11/3/2024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1662-7D3F-49F5-833A-FB512ED47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3621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37A9-EA3D-46CD-B989-A3C22A996C93}" type="datetimeFigureOut">
              <a:rPr lang="ca-ES" smtClean="0"/>
              <a:t>11/3/2024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1662-7D3F-49F5-833A-FB512ED47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9382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37A9-EA3D-46CD-B989-A3C22A996C93}" type="datetimeFigureOut">
              <a:rPr lang="ca-ES" smtClean="0"/>
              <a:t>11/3/2024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1662-7D3F-49F5-833A-FB512ED47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324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837A9-EA3D-46CD-B989-A3C22A996C93}" type="datetimeFigureOut">
              <a:rPr lang="ca-ES" smtClean="0"/>
              <a:t>11/3/2024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31662-7D3F-49F5-833A-FB512ED47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30848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4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4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mailto:biblioteca@iqs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hyperlink" Target="http://biblioteca.iqs.ed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24742" y="1385886"/>
            <a:ext cx="4378036" cy="3008313"/>
          </a:xfrm>
        </p:spPr>
        <p:txBody>
          <a:bodyPr>
            <a:normAutofit fontScale="90000"/>
          </a:bodyPr>
          <a:lstStyle/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 el </a:t>
            </a:r>
            <a:r>
              <a:rPr lang="es-E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teu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perfil investigador ORCID</a:t>
            </a:r>
            <a:endParaRPr lang="ca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8038" y="1385887"/>
            <a:ext cx="5122064" cy="183113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6416" y="3428047"/>
            <a:ext cx="3067050" cy="2562225"/>
          </a:xfrm>
          <a:prstGeom prst="rect">
            <a:avLst/>
          </a:prstGeom>
        </p:spPr>
      </p:pic>
      <p:pic>
        <p:nvPicPr>
          <p:cNvPr id="3" name="Imagen 2" descr="Logotipo&#10;&#10;Descripción generada automáticamente">
            <a:extLst>
              <a:ext uri="{FF2B5EF4-FFF2-40B4-BE49-F238E27FC236}">
                <a16:creationId xmlns:a16="http://schemas.microsoft.com/office/drawing/2014/main" id="{E3D422AF-FD59-72E3-E021-BEC1CC81FF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9810" y="272537"/>
            <a:ext cx="830292" cy="635829"/>
          </a:xfrm>
          <a:prstGeom prst="rect">
            <a:avLst/>
          </a:prstGeom>
        </p:spPr>
      </p:pic>
      <p:pic>
        <p:nvPicPr>
          <p:cNvPr id="7" name="Imagen 6" descr="Un dibujo con letras&#10;&#10;Descripción generada automáticamente con confianza baja">
            <a:extLst>
              <a:ext uri="{FF2B5EF4-FFF2-40B4-BE49-F238E27FC236}">
                <a16:creationId xmlns:a16="http://schemas.microsoft.com/office/drawing/2014/main" id="{DFB9EE7C-5B64-3A1C-EAB5-1276294C14F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02" y="350709"/>
            <a:ext cx="530860" cy="479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261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886796" cy="1002881"/>
          </a:xfrm>
        </p:spPr>
        <p:txBody>
          <a:bodyPr/>
          <a:lstStyle/>
          <a:p>
            <a:r>
              <a:rPr lang="es-ES" b="1" dirty="0"/>
              <a:t>ORCID: perfil investigador </a:t>
            </a:r>
            <a:endParaRPr lang="ca-ES" b="1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299" y="2115986"/>
            <a:ext cx="2714833" cy="3980533"/>
          </a:xfr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2673" y="5637111"/>
            <a:ext cx="1285875" cy="50482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683" y="1759124"/>
            <a:ext cx="3045575" cy="4382812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013577" y="2789402"/>
            <a:ext cx="1810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Indica el teu nom i cognom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4013577" y="3787854"/>
            <a:ext cx="20459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Indica el teu correu </a:t>
            </a:r>
            <a:r>
              <a:rPr lang="ca-ES" i="1" dirty="0"/>
              <a:t>@iqs.url.edu </a:t>
            </a:r>
            <a:r>
              <a:rPr lang="ca-ES" dirty="0"/>
              <a:t>com el principal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4013577" y="4788809"/>
            <a:ext cx="21970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Escriu la teva contrasenya</a:t>
            </a:r>
            <a:r>
              <a:rPr lang="ca-ES" sz="1400" dirty="0"/>
              <a:t> (a partir de 8 caràcters, amb una lletra o símbol i un número)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4844947" y="1670973"/>
            <a:ext cx="1214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Selecciona </a:t>
            </a:r>
            <a:r>
              <a:rPr lang="ca-ES" dirty="0" err="1"/>
              <a:t>Regístrese</a:t>
            </a:r>
            <a:r>
              <a:rPr lang="ca-ES" dirty="0"/>
              <a:t> </a:t>
            </a:r>
          </a:p>
        </p:txBody>
      </p:sp>
      <p:cxnSp>
        <p:nvCxnSpPr>
          <p:cNvPr id="14" name="Conector recto de flecha 13"/>
          <p:cNvCxnSpPr/>
          <p:nvPr/>
        </p:nvCxnSpPr>
        <p:spPr>
          <a:xfrm flipH="1">
            <a:off x="3781598" y="2992582"/>
            <a:ext cx="23197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 flipH="1">
            <a:off x="3781598" y="3969691"/>
            <a:ext cx="23197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 flipH="1">
            <a:off x="3816538" y="4986615"/>
            <a:ext cx="23197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9630314" y="2657428"/>
            <a:ext cx="18745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Selecciona quina opció de la configuració de privacitat desitges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9952673" y="4524950"/>
            <a:ext cx="145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Accepta les condicions i Registra’t</a:t>
            </a:r>
          </a:p>
        </p:txBody>
      </p:sp>
      <p:cxnSp>
        <p:nvCxnSpPr>
          <p:cNvPr id="19" name="Conector recto de flecha 18"/>
          <p:cNvCxnSpPr/>
          <p:nvPr/>
        </p:nvCxnSpPr>
        <p:spPr>
          <a:xfrm flipH="1">
            <a:off x="9327268" y="2854036"/>
            <a:ext cx="23197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/>
          <p:nvPr/>
        </p:nvCxnSpPr>
        <p:spPr>
          <a:xfrm flipH="1">
            <a:off x="10606261" y="5372460"/>
            <a:ext cx="1" cy="34047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/>
          <p:cNvCxnSpPr/>
          <p:nvPr/>
        </p:nvCxnSpPr>
        <p:spPr>
          <a:xfrm flipH="1">
            <a:off x="9327268" y="4956169"/>
            <a:ext cx="601158" cy="75676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Imagen 3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" r="41803"/>
          <a:stretch/>
        </p:blipFill>
        <p:spPr>
          <a:xfrm>
            <a:off x="1221299" y="1407861"/>
            <a:ext cx="3372812" cy="708125"/>
          </a:xfrm>
          <a:prstGeom prst="rect">
            <a:avLst/>
          </a:prstGeom>
        </p:spPr>
      </p:pic>
      <p:sp>
        <p:nvSpPr>
          <p:cNvPr id="34" name="Rectángulo 33"/>
          <p:cNvSpPr/>
          <p:nvPr/>
        </p:nvSpPr>
        <p:spPr>
          <a:xfrm>
            <a:off x="3080662" y="1720127"/>
            <a:ext cx="1494592" cy="2501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cxnSp>
        <p:nvCxnSpPr>
          <p:cNvPr id="36" name="Conector recto de flecha 35"/>
          <p:cNvCxnSpPr/>
          <p:nvPr/>
        </p:nvCxnSpPr>
        <p:spPr>
          <a:xfrm flipH="1">
            <a:off x="4594111" y="1845205"/>
            <a:ext cx="23197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 descr="Logotipo&#10;&#10;Descripción generada automáticamente">
            <a:extLst>
              <a:ext uri="{FF2B5EF4-FFF2-40B4-BE49-F238E27FC236}">
                <a16:creationId xmlns:a16="http://schemas.microsoft.com/office/drawing/2014/main" id="{80F60861-B221-995A-58B3-798508ECAEE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9810" y="272537"/>
            <a:ext cx="830292" cy="635829"/>
          </a:xfrm>
          <a:prstGeom prst="rect">
            <a:avLst/>
          </a:prstGeom>
        </p:spPr>
      </p:pic>
      <p:pic>
        <p:nvPicPr>
          <p:cNvPr id="12" name="Imagen 11" descr="Un dibujo con letras&#10;&#10;Descripción generada automáticamente con confianza baja">
            <a:extLst>
              <a:ext uri="{FF2B5EF4-FFF2-40B4-BE49-F238E27FC236}">
                <a16:creationId xmlns:a16="http://schemas.microsoft.com/office/drawing/2014/main" id="{CD388F2D-BC44-AC59-9432-B1C53FE2721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02" y="350709"/>
            <a:ext cx="530860" cy="479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963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886796" cy="1002881"/>
          </a:xfrm>
        </p:spPr>
        <p:txBody>
          <a:bodyPr/>
          <a:lstStyle/>
          <a:p>
            <a:r>
              <a:rPr lang="es-ES" b="1" dirty="0"/>
              <a:t>ORCID: perfil investigador </a:t>
            </a:r>
            <a:endParaRPr lang="ca-ES" b="1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t="1132"/>
          <a:stretch/>
        </p:blipFill>
        <p:spPr>
          <a:xfrm>
            <a:off x="2727827" y="2187274"/>
            <a:ext cx="7596579" cy="358080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1662545" y="1368006"/>
            <a:ext cx="7348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Rebràs al teu compte de correu @iqs.url.edu un missatge per verificar el teu compte ORCID. Un cop fet, podràs afegir informació al teu perfil ORCID: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696883" y="2017689"/>
            <a:ext cx="1809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Aquest és el teu codi ORCID</a:t>
            </a:r>
          </a:p>
        </p:txBody>
      </p:sp>
      <p:cxnSp>
        <p:nvCxnSpPr>
          <p:cNvPr id="14" name="Conector recto de flecha 13"/>
          <p:cNvCxnSpPr/>
          <p:nvPr/>
        </p:nvCxnSpPr>
        <p:spPr>
          <a:xfrm>
            <a:off x="2284787" y="2360815"/>
            <a:ext cx="443039" cy="2327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10324407" y="2182869"/>
            <a:ext cx="158773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Aquí pots afegir la teva informació sobre les teves feines, educació, distincions, membre d’alguna associació, finançament i obres</a:t>
            </a:r>
          </a:p>
        </p:txBody>
      </p:sp>
      <p:cxnSp>
        <p:nvCxnSpPr>
          <p:cNvPr id="20" name="Conector recto de flecha 19"/>
          <p:cNvCxnSpPr/>
          <p:nvPr/>
        </p:nvCxnSpPr>
        <p:spPr>
          <a:xfrm flipH="1" flipV="1">
            <a:off x="9342293" y="2390320"/>
            <a:ext cx="982115" cy="20325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 flipH="1" flipV="1">
            <a:off x="9342293" y="3186373"/>
            <a:ext cx="982113" cy="10546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/>
          <p:cNvCxnSpPr/>
          <p:nvPr/>
        </p:nvCxnSpPr>
        <p:spPr>
          <a:xfrm flipH="1" flipV="1">
            <a:off x="9148633" y="5458516"/>
            <a:ext cx="1175774" cy="11932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>
            <a:off x="10324407" y="2283315"/>
            <a:ext cx="0" cy="34452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/>
          <p:nvPr/>
        </p:nvCxnSpPr>
        <p:spPr>
          <a:xfrm flipH="1" flipV="1">
            <a:off x="9148633" y="4889288"/>
            <a:ext cx="1175774" cy="11932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Imagen 2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5" r="15962" b="16364"/>
          <a:stretch/>
        </p:blipFill>
        <p:spPr>
          <a:xfrm>
            <a:off x="1080025" y="1427432"/>
            <a:ext cx="582520" cy="527479"/>
          </a:xfrm>
          <a:prstGeom prst="rect">
            <a:avLst/>
          </a:prstGeom>
        </p:spPr>
      </p:pic>
      <p:sp>
        <p:nvSpPr>
          <p:cNvPr id="30" name="CuadroTexto 29"/>
          <p:cNvSpPr txBox="1"/>
          <p:nvPr/>
        </p:nvSpPr>
        <p:spPr>
          <a:xfrm>
            <a:off x="696885" y="3948546"/>
            <a:ext cx="15879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dirty="0"/>
              <a:t>Pots indicar variacions del teu nom</a:t>
            </a:r>
          </a:p>
        </p:txBody>
      </p:sp>
      <p:cxnSp>
        <p:nvCxnSpPr>
          <p:cNvPr id="31" name="Conector recto de flecha 30"/>
          <p:cNvCxnSpPr/>
          <p:nvPr/>
        </p:nvCxnSpPr>
        <p:spPr>
          <a:xfrm flipV="1">
            <a:off x="2177935" y="4234249"/>
            <a:ext cx="474649" cy="163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/>
          <p:nvPr/>
        </p:nvCxnSpPr>
        <p:spPr>
          <a:xfrm flipH="1" flipV="1">
            <a:off x="9235439" y="3642666"/>
            <a:ext cx="1088969" cy="24836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de flecha 37"/>
          <p:cNvCxnSpPr/>
          <p:nvPr/>
        </p:nvCxnSpPr>
        <p:spPr>
          <a:xfrm flipH="1" flipV="1">
            <a:off x="9235439" y="4340935"/>
            <a:ext cx="1088967" cy="30372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21"/>
          <p:cNvSpPr txBox="1"/>
          <p:nvPr/>
        </p:nvSpPr>
        <p:spPr>
          <a:xfrm>
            <a:off x="803979" y="2767112"/>
            <a:ext cx="16756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Pots veure la versió pública del teu perfil</a:t>
            </a:r>
          </a:p>
        </p:txBody>
      </p:sp>
      <p:cxnSp>
        <p:nvCxnSpPr>
          <p:cNvPr id="23" name="Conector recto de flecha 22"/>
          <p:cNvCxnSpPr/>
          <p:nvPr/>
        </p:nvCxnSpPr>
        <p:spPr>
          <a:xfrm flipV="1">
            <a:off x="2231361" y="2842054"/>
            <a:ext cx="496465" cy="17464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 descr="Logotipo&#10;&#10;Descripción generada automáticamente">
            <a:extLst>
              <a:ext uri="{FF2B5EF4-FFF2-40B4-BE49-F238E27FC236}">
                <a16:creationId xmlns:a16="http://schemas.microsoft.com/office/drawing/2014/main" id="{CF66ABFE-F838-EE20-A7F2-389869BA5DF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9810" y="272537"/>
            <a:ext cx="830292" cy="635829"/>
          </a:xfrm>
          <a:prstGeom prst="rect">
            <a:avLst/>
          </a:prstGeom>
        </p:spPr>
      </p:pic>
      <p:pic>
        <p:nvPicPr>
          <p:cNvPr id="3" name="Imagen 2" descr="Un dibujo con letras&#10;&#10;Descripción generada automáticamente con confianza baja">
            <a:extLst>
              <a:ext uri="{FF2B5EF4-FFF2-40B4-BE49-F238E27FC236}">
                <a16:creationId xmlns:a16="http://schemas.microsoft.com/office/drawing/2014/main" id="{E4899418-B00D-1783-9DDA-0B8E938B12D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02" y="350709"/>
            <a:ext cx="530860" cy="479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410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886796" cy="1002881"/>
          </a:xfrm>
        </p:spPr>
        <p:txBody>
          <a:bodyPr/>
          <a:lstStyle/>
          <a:p>
            <a:r>
              <a:rPr lang="es-ES" b="1" dirty="0"/>
              <a:t>ORCID: perfil investigador </a:t>
            </a:r>
            <a:endParaRPr lang="ca-ES" b="1" dirty="0"/>
          </a:p>
        </p:txBody>
      </p:sp>
      <p:cxnSp>
        <p:nvCxnSpPr>
          <p:cNvPr id="20" name="Conector recto de flecha 19"/>
          <p:cNvCxnSpPr/>
          <p:nvPr/>
        </p:nvCxnSpPr>
        <p:spPr>
          <a:xfrm flipV="1">
            <a:off x="4712043" y="2280993"/>
            <a:ext cx="776293" cy="4292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/>
          <p:nvPr/>
        </p:nvCxnSpPr>
        <p:spPr>
          <a:xfrm>
            <a:off x="3892652" y="4442851"/>
            <a:ext cx="967672" cy="4669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uadroTexto 24"/>
          <p:cNvSpPr txBox="1"/>
          <p:nvPr/>
        </p:nvSpPr>
        <p:spPr>
          <a:xfrm>
            <a:off x="838200" y="1467609"/>
            <a:ext cx="42012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Per afegir la vostra professió: </a:t>
            </a:r>
          </a:p>
          <a:p>
            <a:r>
              <a:rPr lang="ca-ES" dirty="0"/>
              <a:t>al primer camp </a:t>
            </a:r>
            <a:r>
              <a:rPr lang="ca-ES" i="1" dirty="0"/>
              <a:t>Organization</a:t>
            </a:r>
            <a:r>
              <a:rPr lang="ca-ES" dirty="0"/>
              <a:t>, hauràs d’escriure un nom i sortirà un desplegable. Et recomanem que utilitzis la forma “Universitat Ramon Llull”.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838200" y="3769406"/>
            <a:ext cx="31815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Un cop indicada la organització, pots indicar a </a:t>
            </a:r>
            <a:r>
              <a:rPr lang="ca-ES" i="1" dirty="0"/>
              <a:t>Display Organization</a:t>
            </a:r>
            <a:r>
              <a:rPr lang="ca-ES" dirty="0"/>
              <a:t>: </a:t>
            </a:r>
          </a:p>
          <a:p>
            <a:r>
              <a:rPr lang="ca-ES" dirty="0"/>
              <a:t>IQS School of Management / Engineering</a:t>
            </a:r>
          </a:p>
        </p:txBody>
      </p:sp>
      <p:sp>
        <p:nvSpPr>
          <p:cNvPr id="51" name="CuadroTexto 50"/>
          <p:cNvSpPr txBox="1"/>
          <p:nvPr/>
        </p:nvSpPr>
        <p:spPr>
          <a:xfrm>
            <a:off x="9991981" y="3616853"/>
            <a:ext cx="1913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També pots indicar el teu departament i la teva titularitat</a:t>
            </a: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8336" y="1398346"/>
            <a:ext cx="1994050" cy="2500003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324" y="4084159"/>
            <a:ext cx="4697447" cy="1084026"/>
          </a:xfrm>
          <a:prstGeom prst="rect">
            <a:avLst/>
          </a:prstGeom>
        </p:spPr>
      </p:pic>
      <p:cxnSp>
        <p:nvCxnSpPr>
          <p:cNvPr id="38" name="Conector recto de flecha 37"/>
          <p:cNvCxnSpPr/>
          <p:nvPr/>
        </p:nvCxnSpPr>
        <p:spPr>
          <a:xfrm flipH="1" flipV="1">
            <a:off x="8303741" y="4185103"/>
            <a:ext cx="1688240" cy="14088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/>
          <p:cNvCxnSpPr/>
          <p:nvPr/>
        </p:nvCxnSpPr>
        <p:spPr>
          <a:xfrm flipH="1">
            <a:off x="8938055" y="4676301"/>
            <a:ext cx="1053926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 descr="Logotipo&#10;&#10;Descripción generada automáticamente">
            <a:extLst>
              <a:ext uri="{FF2B5EF4-FFF2-40B4-BE49-F238E27FC236}">
                <a16:creationId xmlns:a16="http://schemas.microsoft.com/office/drawing/2014/main" id="{598A473D-26CD-1A10-FBA7-B5994C74C5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9810" y="272537"/>
            <a:ext cx="830292" cy="635829"/>
          </a:xfrm>
          <a:prstGeom prst="rect">
            <a:avLst/>
          </a:prstGeom>
        </p:spPr>
      </p:pic>
      <p:pic>
        <p:nvPicPr>
          <p:cNvPr id="3" name="Imagen 2" descr="Un dibujo con letras&#10;&#10;Descripción generada automáticamente con confianza baja">
            <a:extLst>
              <a:ext uri="{FF2B5EF4-FFF2-40B4-BE49-F238E27FC236}">
                <a16:creationId xmlns:a16="http://schemas.microsoft.com/office/drawing/2014/main" id="{2095EBEF-00E8-F653-BCB6-2B4CDDEB488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02" y="350709"/>
            <a:ext cx="530860" cy="479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368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838200" y="365125"/>
            <a:ext cx="5886796" cy="1002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/>
              <a:t>ORCID: perfil investigador </a:t>
            </a:r>
            <a:endParaRPr lang="ca-ES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692" y="2014337"/>
            <a:ext cx="1428750" cy="211455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054443" y="1368006"/>
            <a:ext cx="98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Per afegir les teves publicacions, disposes de vàries possibilitats. Les més senzilles són indicant </a:t>
            </a:r>
            <a:r>
              <a:rPr lang="ca-ES" dirty="0" err="1"/>
              <a:t>l’Arxiv</a:t>
            </a:r>
            <a:r>
              <a:rPr lang="ca-ES" dirty="0"/>
              <a:t> ID, el DOI o el </a:t>
            </a:r>
            <a:r>
              <a:rPr lang="ca-ES" dirty="0" err="1"/>
              <a:t>PubMed</a:t>
            </a:r>
            <a:r>
              <a:rPr lang="ca-ES" dirty="0"/>
              <a:t> ID de la publicació:</a:t>
            </a:r>
          </a:p>
        </p:txBody>
      </p:sp>
      <p:cxnSp>
        <p:nvCxnSpPr>
          <p:cNvPr id="16" name="Conector recto de flecha 15"/>
          <p:cNvCxnSpPr/>
          <p:nvPr/>
        </p:nvCxnSpPr>
        <p:spPr>
          <a:xfrm flipV="1">
            <a:off x="2424884" y="2438070"/>
            <a:ext cx="779635" cy="9288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3204519" y="2192612"/>
            <a:ext cx="80401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A més, pots buscar les teves publicacions a diverses bases de dades com </a:t>
            </a:r>
            <a:r>
              <a:rPr lang="ca-ES" dirty="0" err="1"/>
              <a:t>ResearcherID</a:t>
            </a:r>
            <a:r>
              <a:rPr lang="ca-ES" dirty="0"/>
              <a:t> (</a:t>
            </a:r>
            <a:r>
              <a:rPr lang="ca-ES" dirty="0" err="1"/>
              <a:t>Publons</a:t>
            </a:r>
            <a:r>
              <a:rPr lang="ca-ES" dirty="0"/>
              <a:t>), </a:t>
            </a:r>
            <a:r>
              <a:rPr lang="ca-ES" dirty="0" err="1"/>
              <a:t>Scopus</a:t>
            </a:r>
            <a:r>
              <a:rPr lang="ca-ES" dirty="0"/>
              <a:t>, BASE, </a:t>
            </a:r>
            <a:r>
              <a:rPr lang="ca-ES" dirty="0" err="1"/>
              <a:t>CrossRef</a:t>
            </a:r>
            <a:r>
              <a:rPr lang="ca-ES" dirty="0"/>
              <a:t>, </a:t>
            </a:r>
            <a:r>
              <a:rPr lang="ca-ES" dirty="0" err="1"/>
              <a:t>DataCite</a:t>
            </a:r>
            <a:r>
              <a:rPr lang="ca-ES" dirty="0"/>
              <a:t>, etc., de forma que buscaràs a la pròpia BBDD:</a:t>
            </a:r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0843" y="3724084"/>
            <a:ext cx="2724665" cy="2076458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 rotWithShape="1">
          <a:blip r:embed="rId4"/>
          <a:srcRect r="1295" b="8043"/>
          <a:stretch/>
        </p:blipFill>
        <p:spPr>
          <a:xfrm>
            <a:off x="3450979" y="3115942"/>
            <a:ext cx="3237310" cy="2684600"/>
          </a:xfrm>
          <a:prstGeom prst="rect">
            <a:avLst/>
          </a:prstGeom>
        </p:spPr>
      </p:pic>
      <p:cxnSp>
        <p:nvCxnSpPr>
          <p:cNvPr id="12" name="Conector recto de flecha 11"/>
          <p:cNvCxnSpPr/>
          <p:nvPr/>
        </p:nvCxnSpPr>
        <p:spPr>
          <a:xfrm flipV="1">
            <a:off x="6549081" y="3847071"/>
            <a:ext cx="661762" cy="153243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 flipH="1" flipV="1">
            <a:off x="9638945" y="5355185"/>
            <a:ext cx="321276" cy="804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uadroTexto 25"/>
          <p:cNvSpPr txBox="1"/>
          <p:nvPr/>
        </p:nvSpPr>
        <p:spPr>
          <a:xfrm>
            <a:off x="9960221" y="4613288"/>
            <a:ext cx="13674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Hauràs d’autoritzar l’accés a ella</a:t>
            </a:r>
          </a:p>
        </p:txBody>
      </p:sp>
      <p:pic>
        <p:nvPicPr>
          <p:cNvPr id="2" name="Imagen 1" descr="Logotipo&#10;&#10;Descripción generada automáticamente">
            <a:extLst>
              <a:ext uri="{FF2B5EF4-FFF2-40B4-BE49-F238E27FC236}">
                <a16:creationId xmlns:a16="http://schemas.microsoft.com/office/drawing/2014/main" id="{0FC4E9CB-DB6E-4E41-5B10-082C886BF4B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9810" y="272537"/>
            <a:ext cx="830292" cy="635829"/>
          </a:xfrm>
          <a:prstGeom prst="rect">
            <a:avLst/>
          </a:prstGeom>
        </p:spPr>
      </p:pic>
      <p:pic>
        <p:nvPicPr>
          <p:cNvPr id="3" name="Imagen 2" descr="Un dibujo con letras&#10;&#10;Descripción generada automáticamente con confianza baja">
            <a:extLst>
              <a:ext uri="{FF2B5EF4-FFF2-40B4-BE49-F238E27FC236}">
                <a16:creationId xmlns:a16="http://schemas.microsoft.com/office/drawing/2014/main" id="{513DEE57-3794-E03F-64F5-370A35E79A3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02" y="350709"/>
            <a:ext cx="530860" cy="479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442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838200" y="365125"/>
            <a:ext cx="5886796" cy="1002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/>
              <a:t>ORCID: perfil investigador </a:t>
            </a:r>
            <a:endParaRPr lang="ca-ES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892" y="1977275"/>
            <a:ext cx="1428750" cy="211455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054443" y="1368006"/>
            <a:ext cx="98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Per afegir les teves publicacions, disposes de vàries possibilitats:</a:t>
            </a:r>
          </a:p>
        </p:txBody>
      </p:sp>
      <p:cxnSp>
        <p:nvCxnSpPr>
          <p:cNvPr id="16" name="Conector recto de flecha 15"/>
          <p:cNvCxnSpPr/>
          <p:nvPr/>
        </p:nvCxnSpPr>
        <p:spPr>
          <a:xfrm flipV="1">
            <a:off x="2710585" y="3498527"/>
            <a:ext cx="566077" cy="8181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3276214" y="2061972"/>
            <a:ext cx="5684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Per últim, pots afegir les teves publicacions manualment: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63" y="2561944"/>
            <a:ext cx="2222029" cy="2916772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9635" y="3383146"/>
            <a:ext cx="2119606" cy="170684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60185" y="2580229"/>
            <a:ext cx="2305307" cy="3753667"/>
          </a:xfrm>
          <a:prstGeom prst="rect">
            <a:avLst/>
          </a:prstGeom>
        </p:spPr>
      </p:pic>
      <p:cxnSp>
        <p:nvCxnSpPr>
          <p:cNvPr id="13" name="Conector recto de flecha 12"/>
          <p:cNvCxnSpPr/>
          <p:nvPr/>
        </p:nvCxnSpPr>
        <p:spPr>
          <a:xfrm flipH="1" flipV="1">
            <a:off x="8666090" y="6216448"/>
            <a:ext cx="1434236" cy="40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/>
          <p:cNvSpPr txBox="1"/>
          <p:nvPr/>
        </p:nvSpPr>
        <p:spPr>
          <a:xfrm>
            <a:off x="1517792" y="4236566"/>
            <a:ext cx="16379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Els 3 primers camps són obligatoris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10165492" y="5382442"/>
            <a:ext cx="16379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Pots escollir la visibilitat de la publicació</a:t>
            </a:r>
          </a:p>
        </p:txBody>
      </p:sp>
      <p:cxnSp>
        <p:nvCxnSpPr>
          <p:cNvPr id="20" name="Conector recto de flecha 19"/>
          <p:cNvCxnSpPr/>
          <p:nvPr/>
        </p:nvCxnSpPr>
        <p:spPr>
          <a:xfrm flipV="1">
            <a:off x="2510444" y="2370887"/>
            <a:ext cx="821415" cy="14963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 descr="Logotipo&#10;&#10;Descripción generada automáticamente">
            <a:extLst>
              <a:ext uri="{FF2B5EF4-FFF2-40B4-BE49-F238E27FC236}">
                <a16:creationId xmlns:a16="http://schemas.microsoft.com/office/drawing/2014/main" id="{D46DB710-613C-283F-D8A4-06BBD6C13F9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9810" y="272537"/>
            <a:ext cx="830292" cy="635829"/>
          </a:xfrm>
          <a:prstGeom prst="rect">
            <a:avLst/>
          </a:prstGeom>
        </p:spPr>
      </p:pic>
      <p:pic>
        <p:nvPicPr>
          <p:cNvPr id="10" name="Imagen 9" descr="Un dibujo con letras&#10;&#10;Descripción generada automáticamente con confianza baja">
            <a:extLst>
              <a:ext uri="{FF2B5EF4-FFF2-40B4-BE49-F238E27FC236}">
                <a16:creationId xmlns:a16="http://schemas.microsoft.com/office/drawing/2014/main" id="{10A739B4-BE9E-C7D4-9C6B-6CF7E3E8BC8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02" y="350709"/>
            <a:ext cx="530860" cy="479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8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838200" y="365125"/>
            <a:ext cx="5886796" cy="1002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/>
              <a:t>ORCID: perfil investigador </a:t>
            </a:r>
            <a:endParaRPr lang="ca-ES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2224217" y="1394790"/>
            <a:ext cx="6862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dirty="0"/>
              <a:t>Si tens qualsevol dubte, contacta amb Biblioteca: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4117934" y="2154720"/>
            <a:ext cx="2702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dirty="0">
                <a:hlinkClick r:id="rId2"/>
              </a:rPr>
              <a:t>biblioteca@iqs.edu</a:t>
            </a:r>
            <a:r>
              <a:rPr lang="ca-ES" dirty="0"/>
              <a:t> 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4159553" y="3657586"/>
            <a:ext cx="1599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dirty="0"/>
              <a:t>932672005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26" t="33635" r="38344" b="35816"/>
          <a:stretch/>
        </p:blipFill>
        <p:spPr>
          <a:xfrm>
            <a:off x="3580323" y="4333042"/>
            <a:ext cx="423266" cy="757942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0" t="32832" r="68453" b="34240"/>
          <a:stretch/>
        </p:blipFill>
        <p:spPr>
          <a:xfrm>
            <a:off x="3460874" y="3546549"/>
            <a:ext cx="609601" cy="683740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08" r="35461" b="67530"/>
          <a:stretch/>
        </p:blipFill>
        <p:spPr>
          <a:xfrm>
            <a:off x="3452637" y="2056288"/>
            <a:ext cx="626076" cy="674216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22" t="3546" r="3001" b="69265"/>
          <a:stretch/>
        </p:blipFill>
        <p:spPr>
          <a:xfrm>
            <a:off x="3473230" y="2849944"/>
            <a:ext cx="644704" cy="644703"/>
          </a:xfrm>
          <a:prstGeom prst="rect">
            <a:avLst/>
          </a:prstGeom>
        </p:spPr>
      </p:pic>
      <p:sp>
        <p:nvSpPr>
          <p:cNvPr id="28" name="CuadroTexto 27"/>
          <p:cNvSpPr txBox="1"/>
          <p:nvPr/>
        </p:nvSpPr>
        <p:spPr>
          <a:xfrm>
            <a:off x="4117934" y="2906153"/>
            <a:ext cx="3362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dirty="0">
                <a:hlinkClick r:id="rId4"/>
              </a:rPr>
              <a:t>http://biblioteca.iqs.edu</a:t>
            </a:r>
            <a:r>
              <a:rPr lang="ca-ES" dirty="0">
                <a:hlinkClick r:id="rId4"/>
              </a:rPr>
              <a:t> </a:t>
            </a:r>
            <a:endParaRPr lang="ca-ES" dirty="0"/>
          </a:p>
        </p:txBody>
      </p:sp>
      <p:sp>
        <p:nvSpPr>
          <p:cNvPr id="29" name="CuadroTexto 28"/>
          <p:cNvSpPr txBox="1"/>
          <p:nvPr/>
        </p:nvSpPr>
        <p:spPr>
          <a:xfrm>
            <a:off x="4159553" y="4333042"/>
            <a:ext cx="49267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dirty="0"/>
              <a:t>Edifici School of Engineering (3r pis)</a:t>
            </a:r>
          </a:p>
          <a:p>
            <a:r>
              <a:rPr lang="ca-ES" sz="2400" dirty="0"/>
              <a:t>Horari: 9-21 hores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7232823" y="2906153"/>
            <a:ext cx="4168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dirty="0"/>
              <a:t>- Xateja amb nosaltres (9-21h.)</a:t>
            </a:r>
          </a:p>
        </p:txBody>
      </p:sp>
      <p:pic>
        <p:nvPicPr>
          <p:cNvPr id="2" name="Imagen 1" descr="Logotipo&#10;&#10;Descripción generada automáticamente">
            <a:extLst>
              <a:ext uri="{FF2B5EF4-FFF2-40B4-BE49-F238E27FC236}">
                <a16:creationId xmlns:a16="http://schemas.microsoft.com/office/drawing/2014/main" id="{2ED02E08-160C-291A-0E80-2AAAA8A2810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9810" y="272537"/>
            <a:ext cx="830292" cy="635829"/>
          </a:xfrm>
          <a:prstGeom prst="rect">
            <a:avLst/>
          </a:prstGeom>
        </p:spPr>
      </p:pic>
      <p:pic>
        <p:nvPicPr>
          <p:cNvPr id="3" name="Imagen 2" descr="Un dibujo con letras&#10;&#10;Descripción generada automáticamente con confianza baja">
            <a:extLst>
              <a:ext uri="{FF2B5EF4-FFF2-40B4-BE49-F238E27FC236}">
                <a16:creationId xmlns:a16="http://schemas.microsoft.com/office/drawing/2014/main" id="{534217FA-1EA0-6783-BC2F-6A0BD38DAA1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102" y="350709"/>
            <a:ext cx="530860" cy="479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3798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365</Words>
  <Application>Microsoft Office PowerPoint</Application>
  <PresentationFormat>Panorámica</PresentationFormat>
  <Paragraphs>37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Crea el teu perfil investigador ORCID</vt:lpstr>
      <vt:lpstr>ORCID: perfil investigador </vt:lpstr>
      <vt:lpstr>ORCID: perfil investigador </vt:lpstr>
      <vt:lpstr>ORCID: perfil investigador 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 tu perfil investigador ORCID</dc:title>
  <dc:creator>Borrego Campos, Almudena</dc:creator>
  <cp:lastModifiedBy>Blazquez Gonzalez, Nieves</cp:lastModifiedBy>
  <cp:revision>35</cp:revision>
  <cp:lastPrinted>2019-05-23T18:15:41Z</cp:lastPrinted>
  <dcterms:created xsi:type="dcterms:W3CDTF">2019-05-14T11:13:15Z</dcterms:created>
  <dcterms:modified xsi:type="dcterms:W3CDTF">2024-03-11T10:11:52Z</dcterms:modified>
</cp:coreProperties>
</file>